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Caveat"/>
      <p:regular r:id="rId19"/>
      <p:bold r:id="rId20"/>
    </p:embeddedFont>
    <p:embeddedFont>
      <p:font typeface="Nuni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veat-bold.fntdata"/><Relationship Id="rId11" Type="http://schemas.openxmlformats.org/officeDocument/2006/relationships/slide" Target="slides/slide6.xml"/><Relationship Id="rId22" Type="http://schemas.openxmlformats.org/officeDocument/2006/relationships/font" Target="fonts/Nunito-bold.fntdata"/><Relationship Id="rId10" Type="http://schemas.openxmlformats.org/officeDocument/2006/relationships/slide" Target="slides/slide5.xml"/><Relationship Id="rId21" Type="http://schemas.openxmlformats.org/officeDocument/2006/relationships/font" Target="fonts/Nunito-regular.fntdata"/><Relationship Id="rId13" Type="http://schemas.openxmlformats.org/officeDocument/2006/relationships/slide" Target="slides/slide8.xml"/><Relationship Id="rId24" Type="http://schemas.openxmlformats.org/officeDocument/2006/relationships/font" Target="fonts/Nunito-boldItalic.fntdata"/><Relationship Id="rId12" Type="http://schemas.openxmlformats.org/officeDocument/2006/relationships/slide" Target="slides/slide7.xml"/><Relationship Id="rId23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aveat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3c5efdde4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3c5efdde4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3c5efdde4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3c5efdde4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c5efdde4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3c5efdde4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3c5efdde4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3c5efdde4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3c5efdde4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3c5efdde4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chemeClr val="dk1"/>
                </a:solidFill>
                <a:highlight>
                  <a:srgbClr val="FFFFFF"/>
                </a:highlight>
              </a:rPr>
              <a:t>How did your studio approach this project?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chemeClr val="dk1"/>
                </a:solidFill>
                <a:highlight>
                  <a:srgbClr val="FFFFFF"/>
                </a:highlight>
              </a:rPr>
              <a:t>What tools did you use to stay on task?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050">
                <a:solidFill>
                  <a:schemeClr val="dk1"/>
                </a:solidFill>
                <a:highlight>
                  <a:srgbClr val="FFFFFF"/>
                </a:highlight>
              </a:rPr>
              <a:t>How was work divided up amongst studio members?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32cc2549f4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32cc2549f4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c5efdde4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c5efdde4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3c5efdde4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3c5efdde4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3c5efdde4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3c5efdde4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32cebd47d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32cebd47d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3c5efdde4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3c5efdde4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32cc2549f4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32cc2549f4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6.png"/><Relationship Id="rId8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6.png"/><Relationship Id="rId8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6.png"/><Relationship Id="rId8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6.png"/><Relationship Id="rId8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11" Type="http://schemas.openxmlformats.org/officeDocument/2006/relationships/image" Target="../media/image6.png"/><Relationship Id="rId10" Type="http://schemas.openxmlformats.org/officeDocument/2006/relationships/image" Target="../media/image1.png"/><Relationship Id="rId12" Type="http://schemas.openxmlformats.org/officeDocument/2006/relationships/image" Target="../media/image3.png"/><Relationship Id="rId9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Relationship Id="rId7" Type="http://schemas.openxmlformats.org/officeDocument/2006/relationships/image" Target="../media/image2.png"/><Relationship Id="rId8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11" Type="http://schemas.openxmlformats.org/officeDocument/2006/relationships/image" Target="../media/image3.png"/><Relationship Id="rId10" Type="http://schemas.openxmlformats.org/officeDocument/2006/relationships/image" Target="../media/image6.png"/><Relationship Id="rId9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992750"/>
            <a:ext cx="8520600" cy="105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6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Tim Hortons</a:t>
            </a:r>
            <a:r>
              <a:rPr b="1" lang="es-419" sz="6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endParaRPr b="1" sz="6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5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Course: COMP 395 – Project 1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Group Name: Chomper Studios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Team Members: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Christopher Rojas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Denisjann Reyes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Yiu Yiu Yoyo Ho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Date: March 03 2025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2584350" y="1712875"/>
            <a:ext cx="3975300" cy="72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88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88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Queue System Simulation</a:t>
            </a:r>
            <a:endParaRPr sz="288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295180">
            <a:off x="1095726" y="2369000"/>
            <a:ext cx="2509926" cy="2509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4525" y="-109900"/>
            <a:ext cx="2461773" cy="24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8250" y="4399425"/>
            <a:ext cx="2168525" cy="21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163310">
            <a:off x="6206701" y="2210125"/>
            <a:ext cx="3924598" cy="3499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349375" y="3350074"/>
            <a:ext cx="2706782" cy="2226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20999" y="-2617975"/>
            <a:ext cx="62542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idx="1" type="body"/>
          </p:nvPr>
        </p:nvSpPr>
        <p:spPr>
          <a:xfrm>
            <a:off x="1302825" y="18604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Queue Efficiency Findings: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Peak congestion times identified.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Average waiting time within expected range.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Server utilization rate balanced.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Comparing Excel Model &amp; Unity Simulation: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Both models show consistent results.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Real-time adjustments in Unity add extra insights.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0" name="Google Shape;170;p22"/>
          <p:cNvSpPr txBox="1"/>
          <p:nvPr>
            <p:ph type="title"/>
          </p:nvPr>
        </p:nvSpPr>
        <p:spPr>
          <a:xfrm>
            <a:off x="1302825" y="1152950"/>
            <a:ext cx="37515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Results &amp; Analysis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975" y="191397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975" y="2832250"/>
            <a:ext cx="293274" cy="2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/>
          <p:nvPr>
            <p:ph idx="1" type="body"/>
          </p:nvPr>
        </p:nvSpPr>
        <p:spPr>
          <a:xfrm>
            <a:off x="1026075" y="1727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Challenges Faced: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Data collection limitations (sample size constraints).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Balancing realism and computational efficiency in Unity.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Adjusting AI behavior for accurate queue representation.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t/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Future Enhancements: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Adding AI-driven customer behaviors.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Implementing dynamic employee shifts.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Implementing a heatmap visualization for peak queue times.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8" name="Google Shape;178;p23"/>
          <p:cNvSpPr txBox="1"/>
          <p:nvPr>
            <p:ph type="title"/>
          </p:nvPr>
        </p:nvSpPr>
        <p:spPr>
          <a:xfrm>
            <a:off x="1026075" y="1019650"/>
            <a:ext cx="70800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Challenges &amp; Future Improvements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79" name="Google Shape;1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675" y="178527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675" y="2697075"/>
            <a:ext cx="293274" cy="2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type="title"/>
          </p:nvPr>
        </p:nvSpPr>
        <p:spPr>
          <a:xfrm>
            <a:off x="2696250" y="2218050"/>
            <a:ext cx="37515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Demo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295180">
            <a:off x="1095726" y="2369000"/>
            <a:ext cx="2509926" cy="2509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4525" y="-109900"/>
            <a:ext cx="2461773" cy="24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8250" y="4399425"/>
            <a:ext cx="2168525" cy="21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163310">
            <a:off x="6206701" y="2210125"/>
            <a:ext cx="3924598" cy="3499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349375" y="3350074"/>
            <a:ext cx="2706782" cy="2226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20999" y="-2617975"/>
            <a:ext cx="62542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/>
          <p:nvPr>
            <p:ph type="title"/>
          </p:nvPr>
        </p:nvSpPr>
        <p:spPr>
          <a:xfrm>
            <a:off x="2696250" y="2218050"/>
            <a:ext cx="37515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Thank You!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295180">
            <a:off x="1095726" y="2369000"/>
            <a:ext cx="2509926" cy="2509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4525" y="-109900"/>
            <a:ext cx="2461773" cy="24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8250" y="4399425"/>
            <a:ext cx="2168525" cy="21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163310">
            <a:off x="6206701" y="2210125"/>
            <a:ext cx="3924598" cy="3499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349375" y="3350074"/>
            <a:ext cx="2706782" cy="2226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20999" y="-2617975"/>
            <a:ext cx="62542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686675" y="766200"/>
            <a:ext cx="2763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Introduction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686675" y="14736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Objective: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To analyze the customer queue system at a Tim Hortons location using real-world data.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To develop a simulation in Unity that models queue efficiency.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To apply queueing theory and statistical analysis.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Why this Project?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Real-world problem with direct applications.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Understanding customer service efficiency in fast food chains.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Data-driven decision-making through simulation.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075" y="154255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075" y="2449200"/>
            <a:ext cx="293274" cy="2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48747">
            <a:off x="-972949" y="3063325"/>
            <a:ext cx="2509925" cy="250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51025" y="-945325"/>
            <a:ext cx="2461773" cy="24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76250" y="4252225"/>
            <a:ext cx="2168525" cy="21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163310">
            <a:off x="7072601" y="2314050"/>
            <a:ext cx="3924598" cy="3499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58700" y="4299849"/>
            <a:ext cx="2706782" cy="2226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67875" y="-2536300"/>
            <a:ext cx="4684388" cy="385247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211875" y="1709375"/>
            <a:ext cx="8520600" cy="31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Yiu Yiu Yoyo Ho - </a:t>
            </a: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Game System &amp; Core Mechanics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Christopher Rojas - </a:t>
            </a: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Game Environment &amp; User Interface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Denisjann Reyes - Audio, Graphics &amp; Additional Features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2" name="Google Shape;82;p15"/>
          <p:cNvSpPr txBox="1"/>
          <p:nvPr>
            <p:ph type="title"/>
          </p:nvPr>
        </p:nvSpPr>
        <p:spPr>
          <a:xfrm>
            <a:off x="1927275" y="311750"/>
            <a:ext cx="5089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Work Allocation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825" y="177130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825" y="214277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825" y="2571750"/>
            <a:ext cx="293274" cy="2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1187625" y="17558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Target Location: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Tim Hortons, Centennial College - C Building - Marketplace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Operation Hours: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08:00 - 14:00 (Weekdays)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Observed Activities: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Customers arrive and join the line.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Customers reach the counter and place an order.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Customers receive their order and leave.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Key Observable Data: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Time of arrival, waiting time, service time.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Number of customers per 5-minute period.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" name="Google Shape;91;p16"/>
          <p:cNvSpPr txBox="1"/>
          <p:nvPr>
            <p:ph type="title"/>
          </p:nvPr>
        </p:nvSpPr>
        <p:spPr>
          <a:xfrm>
            <a:off x="1187625" y="1048450"/>
            <a:ext cx="74010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33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Original System (Real Tim Hortons Data)</a:t>
            </a:r>
            <a:endParaRPr sz="33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700" y="182480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700" y="205207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700" y="2278487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700" y="3189212"/>
            <a:ext cx="293274" cy="2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1703400" y="1629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Observation Periods: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Feb 18, 2025 (10:15 - 11:00)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Feb 19, 2025 (12:45 - 13:25)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Key Metrics: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Average service time: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X minutes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Average waiting time: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Y minutes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Peak customer flow: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Z customers/hour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Statistical Analysis: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Histograms with exponential curve fitting.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Probability distributions applied to waiting times.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1" name="Google Shape;101;p17"/>
          <p:cNvSpPr txBox="1"/>
          <p:nvPr>
            <p:ph type="title"/>
          </p:nvPr>
        </p:nvSpPr>
        <p:spPr>
          <a:xfrm>
            <a:off x="1703400" y="922325"/>
            <a:ext cx="5089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Data Collection &amp; Analysis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50" y="170802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50" y="238595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50" y="3297475"/>
            <a:ext cx="293274" cy="2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211875" y="1709375"/>
            <a:ext cx="8520600" cy="31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Queueing Model Used: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M/M/1 system.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Core Equations Used: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Probability of idle server: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Average customers in queue: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Time spent in premises: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Key Results: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Idle Probability: 7%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Average Customers in Queue: 12.36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Average Service Rate: 34 customers/hour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Graph: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Probability of customers in the queue (0-30 customers)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0" name="Google Shape;110;p18"/>
          <p:cNvSpPr txBox="1"/>
          <p:nvPr>
            <p:ph type="title"/>
          </p:nvPr>
        </p:nvSpPr>
        <p:spPr>
          <a:xfrm>
            <a:off x="1927275" y="311750"/>
            <a:ext cx="5089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Excel Queue Simulation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25" y="177130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25" y="199667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25" y="289640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25" y="383020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2475" y="1229899"/>
            <a:ext cx="4320000" cy="237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1703400" y="1629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1" name="Google Shape;121;p19"/>
          <p:cNvSpPr txBox="1"/>
          <p:nvPr>
            <p:ph type="title"/>
          </p:nvPr>
        </p:nvSpPr>
        <p:spPr>
          <a:xfrm>
            <a:off x="1703400" y="922325"/>
            <a:ext cx="5089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Simulator Parameter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50" y="170802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50" y="238595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50" y="329747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4850" y="1708025"/>
            <a:ext cx="6000675" cy="318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528175" y="1431350"/>
            <a:ext cx="6347100" cy="20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Features Implemented: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Clock Display: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Simulated in-game time.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Notice Counter: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Tracks total customers served.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Customer Data Panel: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Shows real-time data (arrival, waiting, service times).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UI Elements: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Pause, Exit, Show Data, Show Tags.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Simulation Speed: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6 hours simulated in 1 minute.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4600" y="3114425"/>
            <a:ext cx="2695575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5225" y="3234963"/>
            <a:ext cx="2714625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4600" y="134450"/>
            <a:ext cx="1400175" cy="1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0"/>
          <p:cNvPicPr preferRelativeResize="0"/>
          <p:nvPr/>
        </p:nvPicPr>
        <p:blipFill rotWithShape="1">
          <a:blip r:embed="rId6">
            <a:alphaModFix/>
          </a:blip>
          <a:srcRect b="0" l="36196" r="0" t="0"/>
          <a:stretch/>
        </p:blipFill>
        <p:spPr>
          <a:xfrm>
            <a:off x="6830650" y="723900"/>
            <a:ext cx="1885950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>
            <p:ph type="title"/>
          </p:nvPr>
        </p:nvSpPr>
        <p:spPr>
          <a:xfrm>
            <a:off x="528175" y="723900"/>
            <a:ext cx="5089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Unity Game Simulation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248747">
            <a:off x="-972949" y="3063325"/>
            <a:ext cx="2509925" cy="250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751025" y="-945325"/>
            <a:ext cx="2461773" cy="24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76250" y="4252225"/>
            <a:ext cx="2168525" cy="21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1163310">
            <a:off x="7072601" y="2314050"/>
            <a:ext cx="3924598" cy="3499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558700" y="4299849"/>
            <a:ext cx="2706782" cy="2226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467875" y="-2536300"/>
            <a:ext cx="4684388" cy="385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8900" y="187322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8900" y="209952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8900" y="2321837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8900" y="255410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8900" y="2770450"/>
            <a:ext cx="293274" cy="2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102E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Game Engine: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Unity (C# Programming)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Assets Used: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BGM: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Background music for immersion (jazz-cafe-music).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Simple Café: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Environmental assets for the café.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Toony Tiny People: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Character models for customers and staff.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Clock &amp; Signage: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UI elements representing time and queue metrics.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</a:pPr>
            <a:r>
              <a:rPr b="1"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Camera &amp; Rendering:</a:t>
            </a:r>
            <a:endParaRPr b="1"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Isometric view.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○"/>
            </a:pP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2D/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3D h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s-419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brid system for clarity.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3125" y="2638650"/>
            <a:ext cx="1638300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2750" y="278075"/>
            <a:ext cx="189547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1300" y="3284775"/>
            <a:ext cx="1952625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>
            <p:ph type="title"/>
          </p:nvPr>
        </p:nvSpPr>
        <p:spPr>
          <a:xfrm>
            <a:off x="311700" y="445025"/>
            <a:ext cx="67101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4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Game Design &amp; Environment</a:t>
            </a:r>
            <a:endParaRPr b="1" sz="4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56" name="Google Shape;15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775" y="122317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775" y="1468575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775" y="2571750"/>
            <a:ext cx="293274" cy="29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632244">
            <a:off x="7793909" y="1587326"/>
            <a:ext cx="2509926" cy="2509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7266837" y="4016528"/>
            <a:ext cx="2461773" cy="246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800000">
            <a:off x="4331035" y="-1154373"/>
            <a:ext cx="2168525" cy="21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520195">
            <a:off x="-2025064" y="2703329"/>
            <a:ext cx="3924597" cy="3499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0800000">
            <a:off x="-772972" y="-1423175"/>
            <a:ext cx="2706782" cy="2226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10800000">
            <a:off x="-353353" y="4016528"/>
            <a:ext cx="4684388" cy="385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